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A9826-E126-43D3-BDB7-B159BE815CA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0BC109-85D1-402F-9787-7404D5AF8A9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17F800E-C33D-4BA4-85E2-103D4E299958}" type="datetimeFigureOut">
              <a:rPr lang="ru-RU" smtClean="0"/>
              <a:t>18.03.2015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0BC109-85D1-402F-9787-7404D5AF8A99}"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17F800E-C33D-4BA4-85E2-103D4E299958}" type="datetimeFigureOut">
              <a:rPr lang="ru-RU" smtClean="0"/>
              <a:t>18.03.2015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A0BC109-85D1-402F-9787-7404D5AF8A9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43116"/>
            <a:ext cx="7891208" cy="928694"/>
          </a:xfrm>
        </p:spPr>
        <p:txBody>
          <a:bodyPr>
            <a:normAutofit fontScale="90000"/>
          </a:bodyPr>
          <a:lstStyle/>
          <a:p>
            <a:pPr lvl="0" algn="ctr"/>
            <a:r>
              <a:rPr lang="ru-RU"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5 </a:t>
            </a:r>
            <a:r>
              <a:rPr lang="kk-KZ" b="1" spc="50" dirty="0" smtClean="0">
                <a:ln w="12700" cmpd="sng">
                  <a:solidFill>
                    <a:schemeClr val="accent6">
                      <a:satMod val="120000"/>
                      <a:shade val="80000"/>
                    </a:schemeClr>
                  </a:solidFill>
                  <a:prstDash val="solid"/>
                </a:ln>
                <a:solidFill>
                  <a:schemeClr val="tx1"/>
                </a:solidFill>
                <a:effectLst>
                  <a:glow rad="53100">
                    <a:schemeClr val="accent6">
                      <a:satMod val="180000"/>
                      <a:alpha val="30000"/>
                    </a:schemeClr>
                  </a:glow>
                </a:effectLst>
              </a:rPr>
              <a:t>дәріс “Герман тілдерінің фонетикалық белгілері: умлаут, аблаут”</a:t>
            </a:r>
            <a: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ru-R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50"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pic>
        <p:nvPicPr>
          <p:cNvPr id="2051" name="Picture 3" descr="C:\Users\Галым\Desktop\2 иностр яз\1Ю.tif"/>
          <p:cNvPicPr>
            <a:picLocks noChangeAspect="1" noChangeArrowheads="1"/>
          </p:cNvPicPr>
          <p:nvPr/>
        </p:nvPicPr>
        <p:blipFill>
          <a:blip r:embed="rId3" cstate="print"/>
          <a:srcRect/>
          <a:stretch>
            <a:fillRect/>
          </a:stretch>
        </p:blipFill>
        <p:spPr bwMode="auto">
          <a:xfrm>
            <a:off x="6010446" y="2643182"/>
            <a:ext cx="3133554" cy="4000504"/>
          </a:xfrm>
          <a:prstGeom prst="rect">
            <a:avLst/>
          </a:prstGeom>
          <a:noFill/>
        </p:spPr>
      </p:pic>
      <p:pic>
        <p:nvPicPr>
          <p:cNvPr id="2052" name="Picture 4" descr="C:\Users\Галым\Desktop\2 иностр яз\100px-Mjollnir_icon.png">
            <a:hlinkClick r:id="rId4" action="ppaction://hlinksldjump"/>
          </p:cNvPr>
          <p:cNvPicPr>
            <a:picLocks noChangeAspect="1" noChangeArrowheads="1"/>
          </p:cNvPicPr>
          <p:nvPr/>
        </p:nvPicPr>
        <p:blipFill>
          <a:blip r:embed="rId5" cstate="print"/>
          <a:srcRect/>
          <a:stretch>
            <a:fillRect/>
          </a:stretch>
        </p:blipFill>
        <p:spPr bwMode="auto">
          <a:xfrm>
            <a:off x="7643834" y="500042"/>
            <a:ext cx="1270000"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771800" y="530352"/>
            <a:ext cx="5915000" cy="4187952"/>
          </a:xfrm>
        </p:spPr>
        <p:txBody>
          <a:bodyPr>
            <a:normAutofit fontScale="92500" lnSpcReduction="20000"/>
          </a:bodyPr>
          <a:lstStyle/>
          <a:p>
            <a:pPr eaLnBrk="1" hangingPunct="1">
              <a:lnSpc>
                <a:spcPct val="90000"/>
              </a:lnSpc>
              <a:buFontTx/>
              <a:buNone/>
            </a:pPr>
            <a:r>
              <a:rPr lang="kk-KZ" dirty="0" smtClean="0"/>
              <a:t>Әлді етістіктердегі дауыстылардың алмасуы, өзгеруі жалпы үндіеуропалық алмасуға жатады. Үндіеуропалық аблаут – [е] және [о] дауыстыларының алмасуы немесе басқаша айтсақ сапалы алмасу деп аталмақ. [е] және [о] қысқа дауыстының алмасуы орта деңгей (М., везу – воз, беру – сбор), дауысты жоқ болып келетін нөлдік деңгей (гоню – гнал, беру – брал).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502920" y="530352"/>
            <a:ext cx="5653256" cy="4187952"/>
          </a:xfrm>
        </p:spPr>
        <p:txBody>
          <a:bodyPr>
            <a:normAutofit fontScale="85000" lnSpcReduction="10000"/>
          </a:bodyPr>
          <a:lstStyle/>
          <a:p>
            <a:pPr eaLnBrk="1" hangingPunct="1">
              <a:lnSpc>
                <a:spcPct val="90000"/>
              </a:lnSpc>
              <a:buFontTx/>
              <a:buNone/>
            </a:pPr>
            <a:r>
              <a:rPr lang="kk-KZ" dirty="0" smtClean="0"/>
              <a:t>Сандық ерекшеліктерімен ерекшеленетін тілдерде қысқа және ұзақ дауыстыларының алмасуы мүмкін. М., </a:t>
            </a:r>
            <a:r>
              <a:rPr lang="kk-KZ" dirty="0" smtClean="0">
                <a:solidFill>
                  <a:srgbClr val="FF0000"/>
                </a:solidFill>
              </a:rPr>
              <a:t>лат</a:t>
            </a:r>
            <a:r>
              <a:rPr lang="kk-KZ" dirty="0" smtClean="0"/>
              <a:t>. lego (жинаймын, оқимын) – legi (жинадым, оқыдым). Герман тілдер үшін спонтанды алмасу грамматикалық мағынаны білдіретін сөзжасамдық құрал ретінде қолданыс тапқан. Аблаут басқа да үндіеуропалық тілдерде етістіктің өзгеше құрал ретінде қолданылады.</a:t>
            </a:r>
            <a:r>
              <a:rPr lang="ru-RU" dirty="0" smtClean="0"/>
              <a:t> </a:t>
            </a:r>
          </a:p>
          <a:p>
            <a:pPr eaLnBrk="1" hangingPunct="1">
              <a:lnSpc>
                <a:spcPct val="90000"/>
              </a:lnSpc>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1"/>
          <p:cNvSpPr>
            <a:spLocks noGrp="1" noChangeArrowheads="1"/>
          </p:cNvSpPr>
          <p:nvPr>
            <p:ph type="title"/>
          </p:nvPr>
        </p:nvSpPr>
        <p:spPr/>
        <p:txBody>
          <a:bodyPr/>
          <a:lstStyle/>
          <a:p>
            <a:pPr eaLnBrk="1" hangingPunct="1"/>
            <a:r>
              <a:rPr lang="kk-KZ" b="1" smtClean="0"/>
              <a:t>Дауыссыздар</a:t>
            </a:r>
            <a:endParaRPr lang="ru-RU" b="1" smtClean="0"/>
          </a:p>
        </p:txBody>
      </p:sp>
      <p:graphicFrame>
        <p:nvGraphicFramePr>
          <p:cNvPr id="10309" name="Group 69"/>
          <p:cNvGraphicFramePr>
            <a:graphicFrameLocks noGrp="1"/>
          </p:cNvGraphicFramePr>
          <p:nvPr>
            <p:ph idx="1"/>
          </p:nvPr>
        </p:nvGraphicFramePr>
        <p:xfrm>
          <a:off x="827088" y="1412875"/>
          <a:ext cx="7416800" cy="4719956"/>
        </p:xfrm>
        <a:graphic>
          <a:graphicData uri="http://schemas.openxmlformats.org/drawingml/2006/table">
            <a:tbl>
              <a:tblPr/>
              <a:tblGrid>
                <a:gridCol w="3708400"/>
                <a:gridCol w="3708400"/>
              </a:tblGrid>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800" b="0" i="0" u="none" strike="noStrike" cap="none" normalizeH="0" baseline="0" smtClean="0">
                          <a:ln>
                            <a:noFill/>
                          </a:ln>
                          <a:solidFill>
                            <a:schemeClr val="tx1"/>
                          </a:solidFill>
                          <a:effectLst/>
                          <a:latin typeface="Arial" pitchFamily="34" charset="0"/>
                        </a:rPr>
                        <a:t>Үндіеуропа тілдері</a:t>
                      </a:r>
                      <a:endParaRPr kumimoji="0" lang="ru-RU"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800" b="0" i="0" u="none" strike="noStrike" cap="none" normalizeH="0" baseline="0" smtClean="0">
                          <a:ln>
                            <a:noFill/>
                          </a:ln>
                          <a:solidFill>
                            <a:schemeClr val="tx1"/>
                          </a:solidFill>
                          <a:effectLst/>
                          <a:latin typeface="Arial" pitchFamily="34" charset="0"/>
                        </a:rPr>
                        <a:t>Жалпы герман тілд.</a:t>
                      </a: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Сонорлы: j, w,r, l, m, n</a:t>
                      </a:r>
                      <a:endParaRPr kumimoji="0" lang="ru-RU"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Сонорлы: j, w,r, l, m, n</a:t>
                      </a:r>
                      <a:r>
                        <a:rPr kumimoji="0" lang="ru-RU" sz="20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Қатаң тоғысыңқы: p, t, k, k(w)</a:t>
                      </a:r>
                      <a:endParaRPr kumimoji="0" lang="ru-RU"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Қатаң тоғысыңқы: p, t, k, k(w)</a:t>
                      </a:r>
                      <a:r>
                        <a:rPr kumimoji="0" lang="ru-RU" sz="2000" b="0" i="0" u="none" strike="noStrike" cap="none" normalizeH="0" baseline="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Қатаң жуысыңқы:</a:t>
                      </a:r>
                      <a:r>
                        <a:rPr kumimoji="0" lang="en-US" sz="2000" b="0" i="0" u="none" strike="noStrike" cap="none" normalizeH="0" baseline="0" smtClean="0">
                          <a:ln>
                            <a:noFill/>
                          </a:ln>
                          <a:solidFill>
                            <a:schemeClr val="tx1"/>
                          </a:solidFill>
                          <a:effectLst/>
                          <a:latin typeface="Arial" pitchFamily="34" charset="0"/>
                        </a:rPr>
                        <a:t> s</a:t>
                      </a:r>
                      <a:endParaRPr kumimoji="0" lang="ru-RU"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Қатаң жуысыңқы:</a:t>
                      </a:r>
                      <a:r>
                        <a:rPr kumimoji="0" lang="en-US" sz="2000" b="0" i="0" u="none" strike="noStrike" cap="none" normalizeH="0" baseline="0" smtClean="0">
                          <a:ln>
                            <a:noFill/>
                          </a:ln>
                          <a:solidFill>
                            <a:schemeClr val="tx1"/>
                          </a:solidFill>
                          <a:effectLst/>
                          <a:latin typeface="Arial" pitchFamily="34" charset="0"/>
                        </a:rPr>
                        <a:t> f, þ, h, h(w), s</a:t>
                      </a:r>
                      <a:endParaRPr kumimoji="0" 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Үнді тоғысыңқы: b, d, g, g(w)</a:t>
                      </a:r>
                      <a:r>
                        <a:rPr kumimoji="0" lang="ru-RU" sz="20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Үнді қарқынды: bh, dh, gh, gh(w)</a:t>
                      </a:r>
                      <a:r>
                        <a:rPr kumimoji="0" lang="ru-RU" sz="2000" b="0" i="0" u="none" strike="noStrike" cap="none" normalizeH="0" baseline="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kk-KZ" sz="2000" b="0" i="0" u="none" strike="noStrike" cap="none" normalizeH="0" baseline="0" smtClean="0">
                          <a:ln>
                            <a:noFill/>
                          </a:ln>
                          <a:solidFill>
                            <a:schemeClr val="tx1"/>
                          </a:solidFill>
                          <a:effectLst/>
                          <a:latin typeface="Arial" pitchFamily="34" charset="0"/>
                        </a:rPr>
                        <a:t>Үнді жуысыңқы: b[v], ð, g [</a:t>
                      </a:r>
                      <a:r>
                        <a:rPr kumimoji="0" lang="en-US" sz="2000" b="0" i="0" u="none" strike="noStrike" cap="none" normalizeH="0" baseline="0" smtClean="0">
                          <a:ln>
                            <a:noFill/>
                          </a:ln>
                          <a:solidFill>
                            <a:schemeClr val="tx1"/>
                          </a:solidFill>
                          <a:effectLst/>
                          <a:latin typeface="Arial" pitchFamily="34" charset="0"/>
                        </a:rPr>
                        <a:t>γ</a:t>
                      </a:r>
                      <a:r>
                        <a:rPr kumimoji="0" lang="kk-KZ" sz="2000" b="0" i="0" u="none" strike="noStrike" cap="none" normalizeH="0" baseline="0" smtClean="0">
                          <a:ln>
                            <a:noFill/>
                          </a:ln>
                          <a:solidFill>
                            <a:schemeClr val="tx1"/>
                          </a:solidFill>
                          <a:effectLst/>
                          <a:latin typeface="Arial" pitchFamily="34" charset="0"/>
                        </a:rPr>
                        <a:t>], g(w) позициялы варианттарымен b, d, g, g(w)</a:t>
                      </a:r>
                      <a:endParaRPr kumimoji="0" lang="ru-RU"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02920" y="530352"/>
            <a:ext cx="6301328" cy="4187952"/>
          </a:xfrm>
        </p:spPr>
        <p:txBody>
          <a:bodyPr>
            <a:normAutofit fontScale="92500" lnSpcReduction="10000"/>
          </a:bodyPr>
          <a:lstStyle/>
          <a:p>
            <a:pPr eaLnBrk="1" hangingPunct="1">
              <a:buFontTx/>
              <a:buNone/>
            </a:pPr>
            <a:r>
              <a:rPr lang="kk-KZ" dirty="0" smtClean="0"/>
              <a:t>Дауысссыздардың өзгерісінен туындаған герман тілдер басқа үндіеуропалық тілдерден ерекше консананттылығымен (дауыссыздар жүйесімен) ерекшеленеді. Соның салдарынан герман тілдерінің дауыссыз фонемалардың құрамы басқа үндіеуропалық тілдермен салыстырғанда өзгеше болған.</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555776" y="530352"/>
            <a:ext cx="6131024" cy="4187952"/>
          </a:xfrm>
        </p:spPr>
        <p:txBody>
          <a:bodyPr/>
          <a:lstStyle/>
          <a:p>
            <a:pPr eaLnBrk="1" hangingPunct="1">
              <a:buFontTx/>
              <a:buNone/>
            </a:pPr>
            <a:r>
              <a:rPr lang="kk-KZ" b="1" dirty="0" smtClean="0"/>
              <a:t>Фонема</a:t>
            </a:r>
            <a:r>
              <a:rPr lang="kk-KZ" dirty="0" smtClean="0"/>
              <a:t> – линиялы тұрғыда көрініс табатын мағынаайырушы дыбыстық бірлік. Сөйлеуде ол өзінің аллофондары арқылы көрініс табады. ТБС –конкретті варианттардың </a:t>
            </a:r>
            <a:r>
              <a:rPr lang="ru-RU" dirty="0" smtClean="0"/>
              <a:t>(</a:t>
            </a:r>
            <a:r>
              <a:rPr lang="kk-KZ" dirty="0" smtClean="0"/>
              <a:t>фондардың, аллофондардың</a:t>
            </a:r>
            <a:r>
              <a:rPr lang="ru-RU" dirty="0" smtClean="0"/>
              <a:t>) </a:t>
            </a:r>
            <a:r>
              <a:rPr lang="kk-KZ" dirty="0" smtClean="0"/>
              <a:t>абстракты инварианты.</a:t>
            </a:r>
            <a:r>
              <a:rPr lang="ru-RU" dirty="0" smtClean="0"/>
              <a:t> </a:t>
            </a:r>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2920" y="530352"/>
            <a:ext cx="6589360" cy="4187952"/>
          </a:xfrm>
        </p:spPr>
        <p:txBody>
          <a:bodyPr/>
          <a:lstStyle/>
          <a:p>
            <a:pPr eaLnBrk="1" hangingPunct="1">
              <a:buFontTx/>
              <a:buNone/>
            </a:pPr>
            <a:r>
              <a:rPr lang="kk-KZ" b="1" dirty="0" smtClean="0"/>
              <a:t>Аллофон</a:t>
            </a:r>
            <a:r>
              <a:rPr lang="kk-KZ" dirty="0" smtClean="0"/>
              <a:t> – белгілі бір позицияға тәуелді фонема варианты болып табылады. ТБС – фонеманың нақты фонетикалық позицияда таралуы. М., мектепке – мектебім –мектеп, әр түрлі фонетикалық түрде жүзеге асырылады.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2483768" y="530352"/>
            <a:ext cx="6203032" cy="4187952"/>
          </a:xfrm>
        </p:spPr>
        <p:txBody>
          <a:bodyPr>
            <a:normAutofit fontScale="77500" lnSpcReduction="20000"/>
          </a:bodyPr>
          <a:lstStyle/>
          <a:p>
            <a:pPr eaLnBrk="1" hangingPunct="1">
              <a:buFontTx/>
              <a:buNone/>
            </a:pPr>
            <a:r>
              <a:rPr lang="kk-KZ" sz="2800" b="1" dirty="0" smtClean="0"/>
              <a:t>Умлаут</a:t>
            </a:r>
            <a:r>
              <a:rPr lang="kk-KZ" sz="2800" dirty="0" smtClean="0"/>
              <a:t>  (метафония) – 1) артикуляцияның өзгеруіндегі фонетикалық құбылыс және дауысты –і дыбысының әсерінен тарихи тұрғыда а, о, u дауыстының тембірінің өзгеруі (бұл терминді Якоб Гримм енгізген). 2) ішкі флексияның бір түрі, түбір дауыстыларының өзгеруі. У. Біртіндеп грамматикалық құралды білдіруге жұмсала бастады, сонымен бірге кейде вокалдық инфлексия деп те атаған. </a:t>
            </a:r>
            <a:endParaRPr lang="ru-RU" sz="2800"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02920" y="530352"/>
            <a:ext cx="6733376" cy="4187952"/>
          </a:xfrm>
        </p:spPr>
        <p:txBody>
          <a:bodyPr>
            <a:normAutofit fontScale="92500" lnSpcReduction="10000"/>
          </a:bodyPr>
          <a:lstStyle/>
          <a:p>
            <a:pPr eaLnBrk="1" hangingPunct="1">
              <a:buFontTx/>
              <a:buNone/>
            </a:pPr>
            <a:r>
              <a:rPr lang="kk-KZ" b="1" dirty="0" smtClean="0"/>
              <a:t>Герман дауыссыздарының бірінші өзгеруі</a:t>
            </a:r>
            <a:r>
              <a:rPr lang="kk-KZ" dirty="0" smtClean="0"/>
              <a:t> (басқаша айтсақ, дауыссыздардың бірінші өзгеруі, Гримм заңдылығы, ағылшын тілді дереккөздерде Раск–Гримм заңдылығы) – герман тілдерінің дамуындағы үндіеуропалық тоғысыңқы дауыссыздардың өзгеруіне негізделген фонетикалық, морфологиялық үдеріс.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555776" y="530352"/>
            <a:ext cx="6131024" cy="4187952"/>
          </a:xfrm>
        </p:spPr>
        <p:txBody>
          <a:bodyPr/>
          <a:lstStyle/>
          <a:p>
            <a:pPr eaLnBrk="1" hangingPunct="1">
              <a:buFontTx/>
              <a:buNone/>
            </a:pPr>
            <a:r>
              <a:rPr lang="kk-KZ" dirty="0" smtClean="0"/>
              <a:t>Алғаш рет Расмус Раск сипаттаған, бірақ толыққанды түрде зерттеген Я. Гримм болған. Бұл құбылыс жалпы германдық кезеңде жүзеге асқан, сондықтан да барлық герман тілдерін және өлі тілдерді де қамтиды. </a:t>
            </a:r>
            <a:endParaRPr lang="ru-RU" dirty="0" smtClean="0"/>
          </a:p>
          <a:p>
            <a:pPr eaLnBrk="1" hangingPunct="1">
              <a:buFontTx/>
              <a:buNone/>
            </a:pP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502920" y="530352"/>
            <a:ext cx="6013296" cy="4187952"/>
          </a:xfrm>
        </p:spPr>
        <p:txBody>
          <a:bodyPr/>
          <a:lstStyle/>
          <a:p>
            <a:pPr algn="ctr" eaLnBrk="1" hangingPunct="1">
              <a:buFontTx/>
              <a:buNone/>
            </a:pPr>
            <a:r>
              <a:rPr lang="kk-KZ" b="1" dirty="0" smtClean="0"/>
              <a:t>Вернер</a:t>
            </a:r>
            <a:r>
              <a:rPr lang="kk-KZ" dirty="0" smtClean="0"/>
              <a:t> </a:t>
            </a:r>
            <a:r>
              <a:rPr lang="kk-KZ" b="1" dirty="0" smtClean="0"/>
              <a:t>заңдылығы</a:t>
            </a:r>
            <a:r>
              <a:rPr lang="kk-KZ" dirty="0" smtClean="0"/>
              <a:t> – 1875 ж. дат лнгвисті Карл Вернер арқылы негізделген герман тілдеріне тән фонетикалық морфологиялық заңдылық.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457200" y="1989138"/>
            <a:ext cx="8229600" cy="863600"/>
          </a:xfrm>
        </p:spPr>
        <p:txBody>
          <a:bodyPr>
            <a:normAutofit lnSpcReduction="10000"/>
          </a:bodyPr>
          <a:lstStyle/>
          <a:p>
            <a:pPr algn="ctr" eaLnBrk="1" hangingPunct="1">
              <a:lnSpc>
                <a:spcPct val="90000"/>
              </a:lnSpc>
              <a:buFontTx/>
              <a:buNone/>
            </a:pPr>
            <a:r>
              <a:rPr lang="kk-KZ" sz="2800" smtClean="0"/>
              <a:t>Жалпы үндіеуропа тілдерінде екпін екі түрлі ерекшелікпен сипатталатын</a:t>
            </a:r>
            <a:endParaRPr lang="ru-RU" sz="2800" smtClean="0"/>
          </a:p>
        </p:txBody>
      </p:sp>
      <p:sp>
        <p:nvSpPr>
          <p:cNvPr id="2052" name="Rectangle 4"/>
          <p:cNvSpPr>
            <a:spLocks noChangeArrowheads="1"/>
          </p:cNvSpPr>
          <p:nvPr/>
        </p:nvSpPr>
        <p:spPr bwMode="auto">
          <a:xfrm>
            <a:off x="827088" y="2997200"/>
            <a:ext cx="3960812" cy="3384550"/>
          </a:xfrm>
          <a:prstGeom prst="rect">
            <a:avLst/>
          </a:prstGeom>
          <a:noFill/>
          <a:ln w="9525">
            <a:noFill/>
            <a:miter lim="800000"/>
            <a:headEnd/>
            <a:tailEnd/>
          </a:ln>
        </p:spPr>
        <p:txBody>
          <a:bodyPr/>
          <a:lstStyle/>
          <a:p>
            <a:pPr marL="342900" indent="-342900" algn="ctr">
              <a:lnSpc>
                <a:spcPct val="90000"/>
              </a:lnSpc>
              <a:spcBef>
                <a:spcPct val="20000"/>
              </a:spcBef>
            </a:pPr>
            <a:endParaRPr lang="ru-RU" sz="2800"/>
          </a:p>
        </p:txBody>
      </p:sp>
      <p:sp>
        <p:nvSpPr>
          <p:cNvPr id="2053" name="Rectangle 5"/>
          <p:cNvSpPr>
            <a:spLocks noChangeArrowheads="1"/>
          </p:cNvSpPr>
          <p:nvPr/>
        </p:nvSpPr>
        <p:spPr bwMode="auto">
          <a:xfrm>
            <a:off x="971550" y="3068638"/>
            <a:ext cx="3384550" cy="3384550"/>
          </a:xfrm>
          <a:prstGeom prst="rect">
            <a:avLst/>
          </a:prstGeom>
          <a:noFill/>
          <a:ln w="9525">
            <a:noFill/>
            <a:miter lim="800000"/>
            <a:headEnd/>
            <a:tailEnd/>
          </a:ln>
        </p:spPr>
        <p:txBody>
          <a:bodyPr/>
          <a:lstStyle/>
          <a:p>
            <a:pPr marL="342900" indent="-342900" algn="ctr">
              <a:lnSpc>
                <a:spcPct val="90000"/>
              </a:lnSpc>
              <a:spcBef>
                <a:spcPct val="20000"/>
              </a:spcBef>
            </a:pPr>
            <a:endParaRPr lang="ru-RU" sz="2800"/>
          </a:p>
        </p:txBody>
      </p:sp>
      <p:sp>
        <p:nvSpPr>
          <p:cNvPr id="2054" name="Rectangle 6"/>
          <p:cNvSpPr>
            <a:spLocks noChangeArrowheads="1"/>
          </p:cNvSpPr>
          <p:nvPr/>
        </p:nvSpPr>
        <p:spPr bwMode="auto">
          <a:xfrm>
            <a:off x="433388" y="3141663"/>
            <a:ext cx="4283075" cy="3113087"/>
          </a:xfrm>
          <a:prstGeom prst="rect">
            <a:avLst/>
          </a:prstGeom>
          <a:noFill/>
          <a:ln w="9525">
            <a:noFill/>
            <a:miter lim="800000"/>
            <a:headEnd/>
            <a:tailEnd/>
          </a:ln>
        </p:spPr>
        <p:txBody>
          <a:bodyPr>
            <a:spAutoFit/>
          </a:bodyPr>
          <a:lstStyle/>
          <a:p>
            <a:r>
              <a:rPr lang="kk-KZ" dirty="0"/>
              <a:t>Бірінші ерекшелік белгілі бір буындағы дауыстының немесе тонның көтеріңкі айтылуымен сипатталатын. Бұндай екпін </a:t>
            </a:r>
            <a:r>
              <a:rPr lang="kk-KZ" dirty="0">
                <a:solidFill>
                  <a:srgbClr val="FF0000"/>
                </a:solidFill>
              </a:rPr>
              <a:t>тоникалық немесе музыкалды, әуенді</a:t>
            </a:r>
            <a:r>
              <a:rPr lang="kk-KZ" dirty="0"/>
              <a:t> деп аталады. Қазіргі кезде тоникалық екпін швед және норвеж тілдерінде байқалады.</a:t>
            </a:r>
            <a:endParaRPr lang="ru-RU" dirty="0"/>
          </a:p>
          <a:p>
            <a:endParaRPr lang="kk-KZ" dirty="0"/>
          </a:p>
          <a:p>
            <a:endParaRPr lang="kk-KZ" dirty="0"/>
          </a:p>
          <a:p>
            <a:endParaRPr lang="ru-RU" dirty="0"/>
          </a:p>
        </p:txBody>
      </p:sp>
      <p:sp>
        <p:nvSpPr>
          <p:cNvPr id="2055" name="Rectangle 7"/>
          <p:cNvSpPr>
            <a:spLocks noChangeArrowheads="1"/>
          </p:cNvSpPr>
          <p:nvPr/>
        </p:nvSpPr>
        <p:spPr bwMode="auto">
          <a:xfrm>
            <a:off x="4932363" y="3141663"/>
            <a:ext cx="3744912" cy="1739900"/>
          </a:xfrm>
          <a:prstGeom prst="rect">
            <a:avLst/>
          </a:prstGeom>
          <a:noFill/>
          <a:ln w="9525">
            <a:noFill/>
            <a:miter lim="800000"/>
            <a:headEnd/>
            <a:tailEnd/>
          </a:ln>
        </p:spPr>
        <p:txBody>
          <a:bodyPr>
            <a:spAutoFit/>
          </a:bodyPr>
          <a:lstStyle/>
          <a:p>
            <a:pPr>
              <a:spcBef>
                <a:spcPct val="20000"/>
              </a:spcBef>
            </a:pPr>
            <a:r>
              <a:rPr lang="kk-KZ"/>
              <a:t>Ал </a:t>
            </a:r>
            <a:r>
              <a:rPr lang="kk-KZ">
                <a:solidFill>
                  <a:srgbClr val="FF0000"/>
                </a:solidFill>
              </a:rPr>
              <a:t>динамикалық</a:t>
            </a:r>
            <a:r>
              <a:rPr lang="en-US">
                <a:solidFill>
                  <a:srgbClr val="FF0000"/>
                </a:solidFill>
              </a:rPr>
              <a:t> </a:t>
            </a:r>
            <a:r>
              <a:rPr lang="kk-KZ">
                <a:solidFill>
                  <a:srgbClr val="FF0000"/>
                </a:solidFill>
              </a:rPr>
              <a:t>немесе экспериаторлық екпін</a:t>
            </a:r>
            <a:r>
              <a:rPr lang="kk-KZ"/>
              <a:t> дем шығарудағы қарқынның күшеюімен байланысты айтады.</a:t>
            </a:r>
          </a:p>
          <a:p>
            <a:endParaRPr lang="kk-KZ"/>
          </a:p>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347863" y="1052513"/>
            <a:ext cx="5350049" cy="4525962"/>
          </a:xfrm>
        </p:spPr>
        <p:txBody>
          <a:bodyPr>
            <a:normAutofit fontScale="85000" lnSpcReduction="10000"/>
          </a:bodyPr>
          <a:lstStyle/>
          <a:p>
            <a:pPr eaLnBrk="1" hangingPunct="1">
              <a:buFontTx/>
              <a:buNone/>
            </a:pPr>
            <a:r>
              <a:rPr lang="kk-KZ" dirty="0" smtClean="0"/>
              <a:t>Герман тілдерінің бірінші өзгеруінің салдарынан қатаң жуысыңқы дауыссыздар </a:t>
            </a:r>
            <a:r>
              <a:rPr lang="kk-KZ" b="1" dirty="0" smtClean="0"/>
              <a:t>h, p, f</a:t>
            </a:r>
            <a:r>
              <a:rPr lang="kk-KZ" dirty="0" smtClean="0"/>
              <a:t> сонымен бірге үндіеуропалық </a:t>
            </a:r>
            <a:r>
              <a:rPr lang="kk-KZ" b="1" dirty="0" smtClean="0"/>
              <a:t>s,</a:t>
            </a:r>
            <a:r>
              <a:rPr lang="kk-KZ" dirty="0" smtClean="0"/>
              <a:t> егер дауысты үндіеуропалық негізгі екпінді болмаса, онда аталған дауыссыз дыбыстар үнді дыбыстарға айналады. Мына тіркестерде </a:t>
            </a:r>
            <a:r>
              <a:rPr lang="kk-KZ" b="1" dirty="0" smtClean="0"/>
              <a:t>ht, hs, ft, fs, sk, st, sp</a:t>
            </a:r>
            <a:r>
              <a:rPr lang="kk-KZ" dirty="0" smtClean="0"/>
              <a:t> үнді дауыссыздарға айналмайды.</a:t>
            </a:r>
            <a:endParaRPr lang="ru-RU" dirty="0" smtClean="0"/>
          </a:p>
          <a:p>
            <a:pPr eaLnBrk="1" hangingPunct="1">
              <a:buFontTx/>
              <a:buNone/>
            </a:pP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683568" y="2582480"/>
            <a:ext cx="3000365" cy="42755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502920" y="530352"/>
            <a:ext cx="6373336" cy="4187952"/>
          </a:xfrm>
        </p:spPr>
        <p:txBody>
          <a:bodyPr>
            <a:normAutofit lnSpcReduction="10000"/>
          </a:bodyPr>
          <a:lstStyle/>
          <a:p>
            <a:pPr eaLnBrk="1" hangingPunct="1">
              <a:buFontTx/>
              <a:buNone/>
            </a:pPr>
            <a:r>
              <a:rPr lang="kk-KZ" b="1" dirty="0" smtClean="0"/>
              <a:t>Холцман заңдылығы</a:t>
            </a:r>
            <a:r>
              <a:rPr lang="kk-KZ" dirty="0" smtClean="0"/>
              <a:t> – гот және көне солтүстік тілдеріндегі күрделі консонанттылық тіркесімдер. М., ddj, ggw, </a:t>
            </a:r>
            <a:r>
              <a:rPr lang="kk-KZ" dirty="0" smtClean="0">
                <a:solidFill>
                  <a:srgbClr val="FF0000"/>
                </a:solidFill>
              </a:rPr>
              <a:t>гот</a:t>
            </a:r>
            <a:r>
              <a:rPr lang="kk-KZ" dirty="0" smtClean="0"/>
              <a:t>. triggws, </a:t>
            </a:r>
            <a:r>
              <a:rPr lang="kk-KZ" dirty="0" smtClean="0">
                <a:solidFill>
                  <a:srgbClr val="FF0000"/>
                </a:solidFill>
              </a:rPr>
              <a:t>көне.-исл</a:t>
            </a:r>
            <a:r>
              <a:rPr lang="kk-KZ" dirty="0" smtClean="0"/>
              <a:t>. </a:t>
            </a:r>
            <a:r>
              <a:rPr lang="en-US" dirty="0" smtClean="0"/>
              <a:t>t</a:t>
            </a:r>
            <a:r>
              <a:rPr lang="kk-KZ" dirty="0" smtClean="0"/>
              <a:t>ryggr верный, </a:t>
            </a:r>
            <a:r>
              <a:rPr lang="kk-KZ" dirty="0" smtClean="0">
                <a:solidFill>
                  <a:srgbClr val="FF0000"/>
                </a:solidFill>
              </a:rPr>
              <a:t>көне.ж. нем</a:t>
            </a:r>
            <a:r>
              <a:rPr lang="kk-KZ" dirty="0" smtClean="0"/>
              <a:t>. </a:t>
            </a:r>
            <a:r>
              <a:rPr lang="en-US" dirty="0" smtClean="0"/>
              <a:t>t</a:t>
            </a:r>
            <a:r>
              <a:rPr lang="kk-KZ" dirty="0" smtClean="0"/>
              <a:t>riuwe, </a:t>
            </a:r>
            <a:r>
              <a:rPr lang="kk-KZ" dirty="0" smtClean="0">
                <a:solidFill>
                  <a:srgbClr val="FF0000"/>
                </a:solidFill>
              </a:rPr>
              <a:t>көне. ағыл.</a:t>
            </a:r>
            <a:r>
              <a:rPr lang="kk-KZ" dirty="0" smtClean="0"/>
              <a:t> treowe верные.</a:t>
            </a:r>
            <a:r>
              <a:rPr lang="kk-KZ" b="1" dirty="0" smtClean="0"/>
              <a:t> </a:t>
            </a:r>
          </a:p>
          <a:p>
            <a:pPr eaLnBrk="1" hangingPunct="1">
              <a:buFontTx/>
              <a:buNone/>
            </a:pPr>
            <a:r>
              <a:rPr lang="kk-KZ" b="1" dirty="0" smtClean="0"/>
              <a:t/>
            </a:r>
            <a:br>
              <a:rPr lang="kk-KZ" b="1" dirty="0" smtClean="0"/>
            </a:br>
            <a:endParaRPr lang="ru-RU" b="1"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1052513"/>
            <a:ext cx="5338936" cy="5073650"/>
          </a:xfrm>
        </p:spPr>
        <p:txBody>
          <a:bodyPr>
            <a:normAutofit fontScale="92500" lnSpcReduction="10000"/>
          </a:bodyPr>
          <a:lstStyle/>
          <a:p>
            <a:pPr eaLnBrk="1" hangingPunct="1">
              <a:buFontTx/>
              <a:buNone/>
            </a:pPr>
            <a:r>
              <a:rPr lang="kk-KZ" dirty="0" smtClean="0"/>
              <a:t>Үндіеуропа тілдеріндегі екінші ерекшелік екпіннің еркін екпінге айналуында, яғни екпін кез келген буынға түсетін болды. Ал жалпы германдық кезеңде еркін екпін тұрақты екпінге айналып, екпіннің тұрақты орны сөздің бірінші буынында болды. Мысалы, </a:t>
            </a:r>
            <a:r>
              <a:rPr lang="kk-KZ" dirty="0" smtClean="0">
                <a:solidFill>
                  <a:srgbClr val="FF0000"/>
                </a:solidFill>
              </a:rPr>
              <a:t>гот.</a:t>
            </a:r>
            <a:r>
              <a:rPr lang="kk-KZ" dirty="0" smtClean="0"/>
              <a:t> </a:t>
            </a:r>
            <a:r>
              <a:rPr lang="en-US" dirty="0" smtClean="0"/>
              <a:t>b</a:t>
            </a:r>
            <a:r>
              <a:rPr lang="kk-KZ" dirty="0" smtClean="0"/>
              <a:t>indan тоқу, </a:t>
            </a:r>
            <a:r>
              <a:rPr lang="kk-KZ" dirty="0" smtClean="0">
                <a:solidFill>
                  <a:srgbClr val="FF0000"/>
                </a:solidFill>
              </a:rPr>
              <a:t>көне исл.</a:t>
            </a:r>
            <a:r>
              <a:rPr lang="kk-KZ" dirty="0" smtClean="0"/>
              <a:t> </a:t>
            </a:r>
            <a:r>
              <a:rPr lang="en-US" dirty="0" smtClean="0"/>
              <a:t>l</a:t>
            </a:r>
            <a:r>
              <a:rPr lang="kk-KZ" dirty="0" smtClean="0"/>
              <a:t>eggja қою, </a:t>
            </a:r>
            <a:r>
              <a:rPr lang="kk-KZ" dirty="0" smtClean="0">
                <a:solidFill>
                  <a:srgbClr val="FF0000"/>
                </a:solidFill>
              </a:rPr>
              <a:t>көне жоғарғы неміс тілі</a:t>
            </a:r>
            <a:r>
              <a:rPr lang="kk-KZ" dirty="0" smtClean="0"/>
              <a:t> halten ұстау т.б.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5724128" y="1484784"/>
            <a:ext cx="3133554" cy="40005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332656"/>
            <a:ext cx="8183880" cy="1051560"/>
          </a:xfrm>
        </p:spPr>
        <p:txBody>
          <a:bodyPr/>
          <a:lstStyle/>
          <a:p>
            <a:pPr eaLnBrk="1" hangingPunct="1"/>
            <a:r>
              <a:rPr lang="kk-KZ" b="1" dirty="0" smtClean="0"/>
              <a:t>Дауыстылар</a:t>
            </a:r>
            <a:endParaRPr lang="ru-RU" b="1" dirty="0" smtClean="0"/>
          </a:p>
        </p:txBody>
      </p:sp>
      <p:sp>
        <p:nvSpPr>
          <p:cNvPr id="4099" name="Rectangle 3"/>
          <p:cNvSpPr>
            <a:spLocks noGrp="1" noChangeArrowheads="1"/>
          </p:cNvSpPr>
          <p:nvPr>
            <p:ph type="body" idx="1"/>
          </p:nvPr>
        </p:nvSpPr>
        <p:spPr>
          <a:xfrm>
            <a:off x="2339752" y="1556792"/>
            <a:ext cx="6167656" cy="4187952"/>
          </a:xfrm>
        </p:spPr>
        <p:txBody>
          <a:bodyPr/>
          <a:lstStyle/>
          <a:p>
            <a:pPr eaLnBrk="1" hangingPunct="1"/>
            <a:endParaRPr lang="kk-KZ" dirty="0" smtClean="0"/>
          </a:p>
          <a:p>
            <a:pPr eaLnBrk="1" hangingPunct="1">
              <a:buFontTx/>
              <a:buNone/>
            </a:pPr>
            <a:r>
              <a:rPr lang="kk-KZ" dirty="0" smtClean="0"/>
              <a:t>Үндіеуропа кезеңінде соңғы жылдарында дауысты дыбыстар фонемаларының құрамы мынандай болды: бес қысқа фонема </a:t>
            </a:r>
            <a:r>
              <a:rPr lang="kk-KZ" dirty="0" smtClean="0">
                <a:solidFill>
                  <a:srgbClr val="FF0000"/>
                </a:solidFill>
              </a:rPr>
              <a:t>(ĕ, ă, ŏ, ĭ, ŭ)</a:t>
            </a:r>
            <a:r>
              <a:rPr lang="kk-KZ" dirty="0" smtClean="0"/>
              <a:t> және бес ұзақ дауысты фонема </a:t>
            </a:r>
            <a:r>
              <a:rPr lang="kk-KZ" dirty="0" smtClean="0">
                <a:solidFill>
                  <a:srgbClr val="FF0000"/>
                </a:solidFill>
              </a:rPr>
              <a:t>(ē, ā, ō, ī, ū). </a:t>
            </a:r>
            <a:endParaRPr lang="ru-RU" dirty="0" smtClean="0">
              <a:solidFill>
                <a:srgbClr val="FF0000"/>
              </a:solidFill>
            </a:endParaRPr>
          </a:p>
        </p:txBody>
      </p:sp>
      <p:pic>
        <p:nvPicPr>
          <p:cNvPr id="4"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02920" y="530352"/>
            <a:ext cx="5653256" cy="4187952"/>
          </a:xfrm>
        </p:spPr>
        <p:txBody>
          <a:bodyPr/>
          <a:lstStyle/>
          <a:p>
            <a:pPr eaLnBrk="1" hangingPunct="1">
              <a:buFontTx/>
              <a:buNone/>
            </a:pPr>
            <a:r>
              <a:rPr lang="kk-KZ" dirty="0" smtClean="0"/>
              <a:t>Жалпы герман тілдеріндегі фонема құрылымы мынандай болды: </a:t>
            </a:r>
            <a:r>
              <a:rPr lang="kk-KZ" dirty="0" smtClean="0">
                <a:solidFill>
                  <a:srgbClr val="FF0000"/>
                </a:solidFill>
              </a:rPr>
              <a:t>ă, ĕ, ĭ, ŭ,</a:t>
            </a:r>
            <a:r>
              <a:rPr lang="kk-KZ" dirty="0" smtClean="0"/>
              <a:t> ал ұзақ фонемалар мыналар: </a:t>
            </a:r>
            <a:r>
              <a:rPr lang="kk-KZ" dirty="0" smtClean="0">
                <a:solidFill>
                  <a:srgbClr val="FF0000"/>
                </a:solidFill>
              </a:rPr>
              <a:t>ē, ō, ī, ū.</a:t>
            </a:r>
          </a:p>
          <a:p>
            <a:pPr eaLnBrk="1" hangingPunct="1">
              <a:buFontTx/>
              <a:buNone/>
            </a:pPr>
            <a:endParaRPr lang="ru-RU" dirty="0" smtClean="0">
              <a:solidFill>
                <a:srgbClr val="FF0000"/>
              </a:solidFill>
            </a:endParaRPr>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5292080" y="1988840"/>
            <a:ext cx="3133554" cy="40005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411760" y="530352"/>
            <a:ext cx="6275040" cy="4187952"/>
          </a:xfrm>
        </p:spPr>
        <p:txBody>
          <a:bodyPr>
            <a:normAutofit fontScale="92500" lnSpcReduction="10000"/>
          </a:bodyPr>
          <a:lstStyle/>
          <a:p>
            <a:pPr eaLnBrk="1" hangingPunct="1">
              <a:buFontTx/>
              <a:buNone/>
            </a:pPr>
            <a:r>
              <a:rPr lang="kk-KZ" b="1" dirty="0" smtClean="0"/>
              <a:t>Аблаут</a:t>
            </a:r>
            <a:r>
              <a:rPr lang="kk-KZ" dirty="0" smtClean="0"/>
              <a:t> (апофония) – бір морфема құрамындағы дауыстылардың алмасуы (чередование). Дауыстылар ішкі флексия түрінде көрініс табады. А. Грамматикалық (сөз түрендіруші) немесе сөзжасамдық (лексика- грамматикалық) мағынаға ие. М., орыс тілінде собирать – сбор.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502920" y="530352"/>
            <a:ext cx="6013296" cy="4187952"/>
          </a:xfrm>
        </p:spPr>
        <p:txBody>
          <a:bodyPr>
            <a:normAutofit fontScale="92500"/>
          </a:bodyPr>
          <a:lstStyle/>
          <a:p>
            <a:pPr eaLnBrk="1" hangingPunct="1">
              <a:buFontTx/>
              <a:buNone/>
            </a:pPr>
            <a:r>
              <a:rPr lang="kk-KZ" dirty="0" smtClean="0"/>
              <a:t>Үндіеуропа мен герман тілдерінің грамматикалық жүйесін сипаттау барысында А. Терминін неміс филологы Я. Гримм енгізген. Екпін түсетін буын аясында ғана шектелген герман тілдермен салыстырғанда үндіеуропалық тілдерде а. Термині барлық сөз таптарын қамтыған.</a:t>
            </a:r>
            <a:endParaRPr lang="ru-RU" dirty="0" smtClean="0"/>
          </a:p>
          <a:p>
            <a:pPr eaLnBrk="1" hangingPunct="1">
              <a:buFontTx/>
              <a:buNone/>
            </a:pP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627784" y="530352"/>
            <a:ext cx="6059016" cy="4187952"/>
          </a:xfrm>
        </p:spPr>
        <p:txBody>
          <a:bodyPr/>
          <a:lstStyle/>
          <a:p>
            <a:pPr eaLnBrk="1" hangingPunct="1">
              <a:buFontTx/>
              <a:buNone/>
            </a:pPr>
            <a:r>
              <a:rPr lang="kk-KZ" dirty="0" smtClean="0">
                <a:solidFill>
                  <a:srgbClr val="FF0000"/>
                </a:solidFill>
              </a:rPr>
              <a:t>Сапалық аблаут</a:t>
            </a:r>
            <a:r>
              <a:rPr lang="kk-KZ" dirty="0" smtClean="0"/>
              <a:t> дегеніміз әр түрлі дауысты дыбыстардың алмасуы, негізінен мына дауысты дыбыстардың алмасуы </a:t>
            </a:r>
            <a:r>
              <a:rPr lang="kk-KZ" dirty="0" smtClean="0">
                <a:solidFill>
                  <a:srgbClr val="FF0000"/>
                </a:solidFill>
              </a:rPr>
              <a:t>ĕ, ē</a:t>
            </a:r>
            <a:r>
              <a:rPr lang="kk-KZ" dirty="0" smtClean="0"/>
              <a:t> және </a:t>
            </a:r>
            <a:r>
              <a:rPr lang="kk-KZ" dirty="0" smtClean="0">
                <a:solidFill>
                  <a:srgbClr val="FF0000"/>
                </a:solidFill>
              </a:rPr>
              <a:t>ŏ, ō</a:t>
            </a:r>
            <a:r>
              <a:rPr lang="kk-KZ" dirty="0" smtClean="0"/>
              <a:t>. Мысалы, ең жиі кездесетіні </a:t>
            </a:r>
            <a:r>
              <a:rPr lang="kk-KZ" dirty="0" smtClean="0">
                <a:solidFill>
                  <a:srgbClr val="FF0000"/>
                </a:solidFill>
              </a:rPr>
              <a:t>ĕ</a:t>
            </a:r>
            <a:r>
              <a:rPr lang="kk-KZ" dirty="0" smtClean="0"/>
              <a:t> және </a:t>
            </a:r>
            <a:r>
              <a:rPr lang="kk-KZ" dirty="0" smtClean="0">
                <a:solidFill>
                  <a:srgbClr val="FF0000"/>
                </a:solidFill>
              </a:rPr>
              <a:t>ŏ</a:t>
            </a:r>
            <a:r>
              <a:rPr lang="kk-KZ" dirty="0" smtClean="0"/>
              <a:t> алмасуы. </a:t>
            </a:r>
            <a:r>
              <a:rPr lang="kk-KZ" dirty="0" smtClean="0">
                <a:solidFill>
                  <a:srgbClr val="FF0000"/>
                </a:solidFill>
              </a:rPr>
              <a:t>гр.</a:t>
            </a:r>
            <a:r>
              <a:rPr lang="kk-KZ" dirty="0" smtClean="0"/>
              <a:t> </a:t>
            </a:r>
            <a:r>
              <a:rPr lang="en-US" dirty="0" smtClean="0"/>
              <a:t>l</a:t>
            </a:r>
            <a:r>
              <a:rPr lang="kk-KZ" dirty="0" smtClean="0"/>
              <a:t>ego сөйлеймін logos сөз, tego жабамын toga киім. </a:t>
            </a:r>
            <a:endParaRPr lang="ru-RU" dirty="0" smtClean="0"/>
          </a:p>
        </p:txBody>
      </p:sp>
      <p:pic>
        <p:nvPicPr>
          <p:cNvPr id="3" name="Picture 2" descr="C:\Users\Галым\Desktop\2 иностр яз\1.tif"/>
          <p:cNvPicPr>
            <a:picLocks noChangeAspect="1" noChangeArrowheads="1"/>
          </p:cNvPicPr>
          <p:nvPr/>
        </p:nvPicPr>
        <p:blipFill>
          <a:blip r:embed="rId2" cstate="print"/>
          <a:srcRect/>
          <a:stretch>
            <a:fillRect/>
          </a:stretch>
        </p:blipFill>
        <p:spPr bwMode="auto">
          <a:xfrm>
            <a:off x="0" y="2582480"/>
            <a:ext cx="3000365" cy="4275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02920" y="530352"/>
            <a:ext cx="6373336" cy="4187952"/>
          </a:xfrm>
        </p:spPr>
        <p:txBody>
          <a:bodyPr/>
          <a:lstStyle/>
          <a:p>
            <a:pPr eaLnBrk="1" hangingPunct="1">
              <a:buFontTx/>
              <a:buNone/>
            </a:pPr>
            <a:r>
              <a:rPr lang="kk-KZ" dirty="0" smtClean="0">
                <a:solidFill>
                  <a:srgbClr val="FF0000"/>
                </a:solidFill>
              </a:rPr>
              <a:t>Сандық аблаут</a:t>
            </a:r>
            <a:r>
              <a:rPr lang="kk-KZ" dirty="0" smtClean="0"/>
              <a:t> бір сапалы бірақ ұзақтылығы жағынан әр түрлі дауыстылардың алмасуын айтамыз. Бұл аблаут түрлері: нормалды деңгей, ұзақтылық деңгейі, нөлдік деңгей. Мысалы, </a:t>
            </a:r>
            <a:r>
              <a:rPr lang="kk-KZ" dirty="0" smtClean="0">
                <a:solidFill>
                  <a:srgbClr val="FF0000"/>
                </a:solidFill>
              </a:rPr>
              <a:t>лат</a:t>
            </a:r>
            <a:r>
              <a:rPr lang="kk-KZ" dirty="0" smtClean="0"/>
              <a:t>. sedeō отырмын sēdi отырдым, </a:t>
            </a:r>
            <a:r>
              <a:rPr lang="kk-KZ" dirty="0" smtClean="0">
                <a:solidFill>
                  <a:srgbClr val="FF0000"/>
                </a:solidFill>
              </a:rPr>
              <a:t>гр</a:t>
            </a:r>
            <a:r>
              <a:rPr lang="kk-KZ" dirty="0" smtClean="0"/>
              <a:t>. pōs аяқ podŏs род. падеж. </a:t>
            </a:r>
            <a:endParaRPr lang="ru-RU" dirty="0" smtClean="0"/>
          </a:p>
        </p:txBody>
      </p:sp>
      <p:pic>
        <p:nvPicPr>
          <p:cNvPr id="3" name="Picture 3" descr="C:\Users\Галым\Desktop\2 иностр яз\1Ю.tif"/>
          <p:cNvPicPr>
            <a:picLocks noChangeAspect="1" noChangeArrowheads="1"/>
          </p:cNvPicPr>
          <p:nvPr/>
        </p:nvPicPr>
        <p:blipFill>
          <a:blip r:embed="rId2" cstate="print"/>
          <a:srcRect/>
          <a:stretch>
            <a:fillRect/>
          </a:stretch>
        </p:blipFill>
        <p:spPr bwMode="auto">
          <a:xfrm>
            <a:off x="6010446" y="2643182"/>
            <a:ext cx="3133554" cy="40005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TotalTime>
  <Words>938</Words>
  <Application>Microsoft Office PowerPoint</Application>
  <PresentationFormat>Экран (4:3)</PresentationFormat>
  <Paragraphs>38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Аспект</vt:lpstr>
      <vt:lpstr>5 дәріс “Герман тілдерінің фонетикалық белгілері: умлаут, аблаут” </vt:lpstr>
      <vt:lpstr>Слайд 2</vt:lpstr>
      <vt:lpstr>Слайд 3</vt:lpstr>
      <vt:lpstr>Дауыстылар</vt:lpstr>
      <vt:lpstr>Слайд 5</vt:lpstr>
      <vt:lpstr>Слайд 6</vt:lpstr>
      <vt:lpstr>Слайд 7</vt:lpstr>
      <vt:lpstr>Слайд 8</vt:lpstr>
      <vt:lpstr>Слайд 9</vt:lpstr>
      <vt:lpstr>Слайд 10</vt:lpstr>
      <vt:lpstr>Слайд 11</vt:lpstr>
      <vt:lpstr>Дауыссыздар</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дәріс “Герман тілдерінің фонетикалық белгілері: умлаут, аблаут” </dc:title>
  <dc:creator>user</dc:creator>
  <cp:lastModifiedBy>user</cp:lastModifiedBy>
  <cp:revision>7</cp:revision>
  <dcterms:created xsi:type="dcterms:W3CDTF">2015-03-18T16:01:13Z</dcterms:created>
  <dcterms:modified xsi:type="dcterms:W3CDTF">2015-03-18T16:11:25Z</dcterms:modified>
</cp:coreProperties>
</file>